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p:scale>
          <a:sx n="75" d="100"/>
          <a:sy n="75"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9FBC5-1433-4E45-B9EA-C6ED37972A62}" type="datetimeFigureOut">
              <a:rPr lang="en-US" smtClean="0"/>
              <a:t>7/27/2021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605C8-E6F5-400B-9223-1494DFA12A59}" type="slidenum">
              <a:rPr lang="en-US" smtClean="0"/>
              <a:t>‹#›</a:t>
            </a:fld>
            <a:endParaRPr lang="en-US"/>
          </a:p>
        </p:txBody>
      </p:sp>
    </p:spTree>
    <p:extLst>
      <p:ext uri="{BB962C8B-B14F-4D97-AF65-F5344CB8AC3E}">
        <p14:creationId xmlns:p14="http://schemas.microsoft.com/office/powerpoint/2010/main" val="211298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social media usually provide different opportunities for companies and employees to advertise and publish their opinions without necessarily having an editor. Social medial is acknowledged as a powerful platform to educate and inform clients and also help them to make safe and smarter choices. However, trolling, tempo, and trolling roles leave social media officers in digital dilemmas. There are five significant ethical dilemmas in social media. The first is role dilemmas that aim at addressing how people in social media tend to have several roles, thus creating confusion about their ethical responsibilities. Second, tempo dilemmas that happen since exchange in social media platforms happen steadily with high chances of making mistakes. Third, integrity dilemmas on how it is challenging to remain committed to moral standards and personal values in the line of duty. Fourth, speech dilemmas arise due to connection with decisions concerning what is acceptable when one plays an active role in social media. Lastly, competence dilemmas occurring when experts in social media tend to exploit competence gaps with less risk of detection. The paper focuses on ethical dilemmas in social media in relation to skincare and dermatology. </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2</a:t>
            </a:fld>
            <a:endParaRPr lang="en-US"/>
          </a:p>
        </p:txBody>
      </p:sp>
    </p:spTree>
    <p:extLst>
      <p:ext uri="{BB962C8B-B14F-4D97-AF65-F5344CB8AC3E}">
        <p14:creationId xmlns:p14="http://schemas.microsoft.com/office/powerpoint/2010/main" val="2048714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Dermatologists have advised patients to be careful about misleading information from social media users without necessarily looking at large followers. Therefore, patients should check the clinical experience and educational background of people posting on social media platforms. Increased engagement of medical professionals is significant since the contribution of people with certified expertise is likely to promote the reliability and accuracy of information online. Additionally, it reduces the possibility of incidents happening due to misleading information.</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11</a:t>
            </a:fld>
            <a:endParaRPr lang="en-US"/>
          </a:p>
        </p:txBody>
      </p:sp>
    </p:spTree>
    <p:extLst>
      <p:ext uri="{BB962C8B-B14F-4D97-AF65-F5344CB8AC3E}">
        <p14:creationId xmlns:p14="http://schemas.microsoft.com/office/powerpoint/2010/main" val="63290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social media sites like </a:t>
            </a:r>
            <a:r>
              <a:rPr lang="en-US" sz="1200" kern="1200" dirty="0" err="1" smtClean="0">
                <a:solidFill>
                  <a:schemeClr val="tx1"/>
                </a:solidFill>
                <a:effectLst/>
                <a:latin typeface="+mn-lt"/>
                <a:ea typeface="+mn-ea"/>
                <a:cs typeface="+mn-cs"/>
              </a:rPr>
              <a:t>Tik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Tok</a:t>
            </a:r>
            <a:r>
              <a:rPr lang="en-US" sz="1200" kern="1200" dirty="0" smtClean="0">
                <a:solidFill>
                  <a:schemeClr val="tx1"/>
                </a:solidFill>
                <a:effectLst/>
                <a:latin typeface="+mn-lt"/>
                <a:ea typeface="+mn-ea"/>
                <a:cs typeface="+mn-cs"/>
              </a:rPr>
              <a:t>, everyone is a skincare expert, and most of the information posted is incorrect. Respective individuals are free to create and post any video on skincare that might include those covering several skincare conditions. Some individual post these videos for fun while others try to educated this massive audience. However, to combat the misinformation posted on these social media sites, groups of cosmetic chemists, dermatologists, and qualified experts have developed their own social platforms as one way of imparting their wisdom and debunk the myths about skincare protection.</a:t>
            </a:r>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12</a:t>
            </a:fld>
            <a:endParaRPr lang="en-US"/>
          </a:p>
        </p:txBody>
      </p:sp>
    </p:spTree>
    <p:extLst>
      <p:ext uri="{BB962C8B-B14F-4D97-AF65-F5344CB8AC3E}">
        <p14:creationId xmlns:p14="http://schemas.microsoft.com/office/powerpoint/2010/main" val="330617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Notably, one part of the dilemma is insufficient factual information that supports attention-grabbing content, and on the other hand, most people tend to think they are sharing evidence-based content in social media like </a:t>
            </a:r>
            <a:r>
              <a:rPr lang="en-US" sz="1200" kern="1200" dirty="0" err="1" smtClean="0">
                <a:solidFill>
                  <a:schemeClr val="tx1"/>
                </a:solidFill>
                <a:effectLst/>
                <a:latin typeface="+mn-lt"/>
                <a:ea typeface="+mn-ea"/>
                <a:cs typeface="+mn-cs"/>
              </a:rPr>
              <a:t>Tik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Tok</a:t>
            </a:r>
            <a:r>
              <a:rPr lang="en-US" sz="1200" kern="1200" dirty="0" smtClean="0">
                <a:solidFill>
                  <a:schemeClr val="tx1"/>
                </a:solidFill>
                <a:effectLst/>
                <a:latin typeface="+mn-lt"/>
                <a:ea typeface="+mn-ea"/>
                <a:cs typeface="+mn-cs"/>
              </a:rPr>
              <a:t> to gather more followers (Nguyen et al., 2020). However, although dermatologists’ experts agree that misinformation in social media sites like Instagram and </a:t>
            </a:r>
            <a:r>
              <a:rPr lang="en-US" sz="1200" kern="1200" dirty="0" err="1" smtClean="0">
                <a:solidFill>
                  <a:schemeClr val="tx1"/>
                </a:solidFill>
                <a:effectLst/>
                <a:latin typeface="+mn-lt"/>
                <a:ea typeface="+mn-ea"/>
                <a:cs typeface="+mn-cs"/>
              </a:rPr>
              <a:t>TikTok</a:t>
            </a:r>
            <a:r>
              <a:rPr lang="en-US" sz="1200" kern="1200" dirty="0" smtClean="0">
                <a:solidFill>
                  <a:schemeClr val="tx1"/>
                </a:solidFill>
                <a:effectLst/>
                <a:latin typeface="+mn-lt"/>
                <a:ea typeface="+mn-ea"/>
                <a:cs typeface="+mn-cs"/>
              </a:rPr>
              <a:t> is disheartening overwhelming, and frustrating they also believe that all these myths can be outshined. Skincare experts should fact-check this information and provide counter-posts that rejects any misinformation and malpractice posted in social media. </a:t>
            </a:r>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13</a:t>
            </a:fld>
            <a:endParaRPr lang="en-US"/>
          </a:p>
        </p:txBody>
      </p:sp>
    </p:spTree>
    <p:extLst>
      <p:ext uri="{BB962C8B-B14F-4D97-AF65-F5344CB8AC3E}">
        <p14:creationId xmlns:p14="http://schemas.microsoft.com/office/powerpoint/2010/main" val="375106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utilization of social media in skincare provides several opportunities for dermatologists experts to engage in the dissemination and consumption of suitable health information. Additionally, social media sites help these professionals to market socialize with colleagues and provide motivation to their clients. The primary goal for dermatologist experts is to post photos, words, and videos on social media platforms that interest their readers. Notably, social media provides care professionals an exceptional way to overcome gaps while delivering their medical services. It enables them to reach patients more easily and thus helps them to improve self-care skills and making significant updates.</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14</a:t>
            </a:fld>
            <a:endParaRPr lang="en-US"/>
          </a:p>
        </p:txBody>
      </p:sp>
    </p:spTree>
    <p:extLst>
      <p:ext uri="{BB962C8B-B14F-4D97-AF65-F5344CB8AC3E}">
        <p14:creationId xmlns:p14="http://schemas.microsoft.com/office/powerpoint/2010/main" val="1218629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Dermatologists can use social media to generate, collect and analyze crucial data for purposes of scientific studies to be used for journal publications. Every platform in social media is developed to function independently. Nonetheless, there is a degree of interoperability among different platforms. With the increasing population in telehealth, social media is the primary entity of connecting dermatologists with patients and other professionals. Social media are well-acknowledged platforms to help care providers to support and communicate with patients. Additionally, it empowers clients and encourages active information seeking regarding disease prevention and treatment. In dermatology, social media can be used as a training platform for the advancement of professional training (Nguyen et al., 2020). Moreover, social media sites promote sharing of visual components like videos and images, which are significant in consultancy and diagnosis.</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15</a:t>
            </a:fld>
            <a:endParaRPr lang="en-US"/>
          </a:p>
        </p:txBody>
      </p:sp>
    </p:spTree>
    <p:extLst>
      <p:ext uri="{BB962C8B-B14F-4D97-AF65-F5344CB8AC3E}">
        <p14:creationId xmlns:p14="http://schemas.microsoft.com/office/powerpoint/2010/main" val="102691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Social media sites like Facebook allow users to develop profiles and easily connect with users. The sites also promote online support programs and even provide engaged clients with platforms to discuss particular diseases and conditions. Twitter, Facebook, and Pinterest, and YouTube allow patients, practitioners, and physicians to connect outside professional and social circles without conservation being affected by location or time. Notably, active participation by dermatologists in social media sites helps improve the quality of accessed information by patients to learn more about skincare diseases.</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16</a:t>
            </a:fld>
            <a:endParaRPr lang="en-US"/>
          </a:p>
        </p:txBody>
      </p:sp>
    </p:spTree>
    <p:extLst>
      <p:ext uri="{BB962C8B-B14F-4D97-AF65-F5344CB8AC3E}">
        <p14:creationId xmlns:p14="http://schemas.microsoft.com/office/powerpoint/2010/main" val="2129716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Aestheticians, dermatologists, and skin experts can use social media to clean up beauty-related misconceptions and myths. Social medial is acknowledged as a powerful platform to educate and inform clients and also help them to make safe and smarter choices. Additionally, it is a great way to develop connections for both professional and personal purposes. Most dermatologists consider social media as a significant tool to build their brands and practices. To use social media effectively, it is significant for dermatologists to engage individuals and build relationships (De La Garza et al., 2021). In dermatology, social media is a cost-effective channel to develop new patient referrals and revenues. Consumers usually require several touches, such as e-mail searches and social media sites, before taking any actions. Health care providers can use social media for marketing their products.</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17</a:t>
            </a:fld>
            <a:endParaRPr lang="en-US"/>
          </a:p>
        </p:txBody>
      </p:sp>
    </p:spTree>
    <p:extLst>
      <p:ext uri="{BB962C8B-B14F-4D97-AF65-F5344CB8AC3E}">
        <p14:creationId xmlns:p14="http://schemas.microsoft.com/office/powerpoint/2010/main" val="3880414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Dermatologists can use social media platforms to promote skin cancer campaigns. In their campaigns, they should keep in place the latest development about skin cancer either using videos or images, and in this way, they can help prevent the spread of this disease.  The campaigns can be converted into information and knowledge and thus reaching more people and promote healthy and educational behaviors. Notably, social media are efficient ways of creating and publishing information. </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18</a:t>
            </a:fld>
            <a:endParaRPr lang="en-US"/>
          </a:p>
        </p:txBody>
      </p:sp>
    </p:spTree>
    <p:extLst>
      <p:ext uri="{BB962C8B-B14F-4D97-AF65-F5344CB8AC3E}">
        <p14:creationId xmlns:p14="http://schemas.microsoft.com/office/powerpoint/2010/main" val="26950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sites present great opportunities for skin cancer prevention. Today, people lack adequate information concerning the benefits, uses, and limitations of social media sites in preventing skin cancer (De La Garza et al., 2021).  As a result of its influence among the increasing public utilization of social media is a powerful tool for promoting awareness of skin cancer and sun protection measures. There are several ways in which social media can be used to promote skincare. The first is by sharing skincare advantages with the public. Second, creating consistent ways of promoting skincare brands and encouraging patients to share and pass positive experiences with family and friends.</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19</a:t>
            </a:fld>
            <a:endParaRPr lang="en-US"/>
          </a:p>
        </p:txBody>
      </p:sp>
    </p:spTree>
    <p:extLst>
      <p:ext uri="{BB962C8B-B14F-4D97-AF65-F5344CB8AC3E}">
        <p14:creationId xmlns:p14="http://schemas.microsoft.com/office/powerpoint/2010/main" val="1836516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Developing active social media networks may help the practice of dermatology to dominate search engines. Notably, by focusing on social media accounts, dermatologists can maintain a good online reputation with their clients. Additionally, the sites provide dermatologists with the potential of reaching out to a large number of people with low marketing costs. As compared to other methods of advertising social networks require less time, money, and effort. Moreover, active social media sites help dermatologists develop new connections to promote their practice. It could also result in opportunities for community sponsorships and invitations. Social media offers potential tools for education and making conversations between care providers and patients. There are several groups in online communities like </a:t>
            </a:r>
            <a:r>
              <a:rPr lang="en-US" sz="1200" kern="1200" dirty="0" err="1" smtClean="0">
                <a:solidFill>
                  <a:schemeClr val="tx1"/>
                </a:solidFill>
                <a:effectLst/>
                <a:latin typeface="+mn-lt"/>
                <a:ea typeface="+mn-ea"/>
                <a:cs typeface="+mn-cs"/>
              </a:rPr>
              <a:t>Reddit</a:t>
            </a:r>
            <a:r>
              <a:rPr lang="en-US" sz="1200" kern="1200" dirty="0" smtClean="0">
                <a:solidFill>
                  <a:schemeClr val="tx1"/>
                </a:solidFill>
                <a:effectLst/>
                <a:latin typeface="+mn-lt"/>
                <a:ea typeface="+mn-ea"/>
                <a:cs typeface="+mn-cs"/>
              </a:rPr>
              <a:t> that connect people with the same interests globally. Moreover, social media sites help people to locate professionals related to dermatology care using significant terms like dermatology academy and dermatology networks.</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20</a:t>
            </a:fld>
            <a:endParaRPr lang="en-US"/>
          </a:p>
        </p:txBody>
      </p:sp>
    </p:spTree>
    <p:extLst>
      <p:ext uri="{BB962C8B-B14F-4D97-AF65-F5344CB8AC3E}">
        <p14:creationId xmlns:p14="http://schemas.microsoft.com/office/powerpoint/2010/main" val="135715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last years, online dermatology has been developed significantly. One of the emerging issues is the relationship between dermatology and social media advertisements.  Platforms like Instagram and Facebook are used frequently by patients to seek health support and advice, but literacy in online dermatology tends to combat misinformation (Reddy, 2021). For example, the majority of skincare addictions are posted on social media sites which affect the relationship between consumers and manufacturers. According to Pant &amp; Pandey (2016), dermatologists involved in treating cosmetic and medical conditions raise exceptional ethical considerations to balance between advertising potentials in social media platforms and the duty of protecting patient’s confidentiality.</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3</a:t>
            </a:fld>
            <a:endParaRPr lang="en-US"/>
          </a:p>
        </p:txBody>
      </p:sp>
    </p:spTree>
    <p:extLst>
      <p:ext uri="{BB962C8B-B14F-4D97-AF65-F5344CB8AC3E}">
        <p14:creationId xmlns:p14="http://schemas.microsoft.com/office/powerpoint/2010/main" val="1073382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Social media usually provide different opportunities for companies and employees to advertise and publish their opinions without necessarily having an editor. Social media is acknowledged as a powerful platform to educate and inform clients and also help them to make safe and smarter choices. One of the common ethical dilemmas in social media sites regarding skincare products is the spread of unreliable and incorrect medical information. The majority of medical information on skincare products does not have verified credentials. Ethical dilemmas in dermatology are linked to consultation ethics because of counseling and prescriptions. Individuals seeking skincare are exposed to ideal bodies depicted through social media sites which are reflected in the demands and choice of treatment. Dermatologists have advised patients to be careful about misleading information from social media users without necessarily looking at large followers. Therefore, patients should check the clinical experience and educational background of people posting on social media platforms. In dermatology, social media is a cost-effective channel to develop new patient referrals and revenues. Social media offers potential tools for education and making conversation between care providers and patients.</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21</a:t>
            </a:fld>
            <a:endParaRPr lang="en-US"/>
          </a:p>
        </p:txBody>
      </p:sp>
    </p:spTree>
    <p:extLst>
      <p:ext uri="{BB962C8B-B14F-4D97-AF65-F5344CB8AC3E}">
        <p14:creationId xmlns:p14="http://schemas.microsoft.com/office/powerpoint/2010/main" val="70460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posts made on social media about skin care cannot be compared to a complete physical examination. Notably, diagnosis in skincare is based on the distribution and morphology of lesions. Therefore, pictures posted on social media platforms lower the quality to evaluate morphology and making judgments towards the distribution of lesions resulting in misdiagnoses (Pant &amp; Pandey, 2016). </a:t>
            </a:r>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4</a:t>
            </a:fld>
            <a:endParaRPr lang="en-US"/>
          </a:p>
        </p:txBody>
      </p:sp>
    </p:spTree>
    <p:extLst>
      <p:ext uri="{BB962C8B-B14F-4D97-AF65-F5344CB8AC3E}">
        <p14:creationId xmlns:p14="http://schemas.microsoft.com/office/powerpoint/2010/main" val="380485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Additionally, photographs that are posted through personal social networking sites threaten the therapeutic relationship.  Privacy settings in dermatology should be set in ways to facilitate networks and limits exposure of information. Publicly posting status and photographs of the specific patient as one way of releasing frustrations are not ethically justifiable despite the lack of identifying details.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C605C8-E6F5-400B-9223-1494DFA12A59}" type="slidenum">
              <a:rPr lang="en-US" smtClean="0"/>
              <a:t>5</a:t>
            </a:fld>
            <a:endParaRPr lang="en-US"/>
          </a:p>
        </p:txBody>
      </p:sp>
    </p:spTree>
    <p:extLst>
      <p:ext uri="{BB962C8B-B14F-4D97-AF65-F5344CB8AC3E}">
        <p14:creationId xmlns:p14="http://schemas.microsoft.com/office/powerpoint/2010/main" val="253808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Social media is considered the fastest way of receiving information. Therefore, in the last years, there have been several dermatology groups that are open to anybody comment and make posts.  As a result, incompetent individuals may begin to treat patients with skin diseases by watching online videos. </a:t>
            </a:r>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6</a:t>
            </a:fld>
            <a:endParaRPr lang="en-US"/>
          </a:p>
        </p:txBody>
      </p:sp>
    </p:spTree>
    <p:extLst>
      <p:ext uri="{BB962C8B-B14F-4D97-AF65-F5344CB8AC3E}">
        <p14:creationId xmlns:p14="http://schemas.microsoft.com/office/powerpoint/2010/main" val="253126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Such a lack of medico-legal and ethical regulations in social media sites may lead to the advertisement of false claims and misrepresentation of credentials (</a:t>
            </a:r>
            <a:r>
              <a:rPr lang="en-US" sz="1200" kern="1200" dirty="0" err="1" smtClean="0">
                <a:solidFill>
                  <a:schemeClr val="tx1"/>
                </a:solidFill>
                <a:effectLst/>
                <a:latin typeface="+mn-lt"/>
                <a:ea typeface="+mn-ea"/>
                <a:cs typeface="+mn-cs"/>
              </a:rPr>
              <a:t>Albeshri</a:t>
            </a:r>
            <a:r>
              <a:rPr lang="en-US" sz="1200" kern="1200" dirty="0" smtClean="0">
                <a:solidFill>
                  <a:schemeClr val="tx1"/>
                </a:solidFill>
                <a:effectLst/>
                <a:latin typeface="+mn-lt"/>
                <a:ea typeface="+mn-ea"/>
                <a:cs typeface="+mn-cs"/>
              </a:rPr>
              <a:t> et al., 2020). Ethical dilemmas in dermatology are linked to consultation ethics because of counseling and prescriptions. Individuals seeking skincare are exposed to ideal bodies depicted through social media sites which are reflected in the demands and choice of treatment.</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7</a:t>
            </a:fld>
            <a:endParaRPr lang="en-US"/>
          </a:p>
        </p:txBody>
      </p:sp>
    </p:spTree>
    <p:extLst>
      <p:ext uri="{BB962C8B-B14F-4D97-AF65-F5344CB8AC3E}">
        <p14:creationId xmlns:p14="http://schemas.microsoft.com/office/powerpoint/2010/main" val="224240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Professionalism is a growing concern with the increasing use of social media sites. There are several ethical and legal considerations for dermatologists to consider while engaging their patients through social media platforms. For instance, dermatologists have some reservations about providing suggestions and comments due to inadequate information in social media. Additionally, ethical and legal dilemmas may rise since more physicians engage in social media platforms and gather a large following (Laughter et al., .2020). Ethical issues in skincare are linked with uptake and provision of cosmetic procedures that arise due to social factors involving users, providers, and practitioners while promoting products. </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8</a:t>
            </a:fld>
            <a:endParaRPr lang="en-US"/>
          </a:p>
        </p:txBody>
      </p:sp>
    </p:spTree>
    <p:extLst>
      <p:ext uri="{BB962C8B-B14F-4D97-AF65-F5344CB8AC3E}">
        <p14:creationId xmlns:p14="http://schemas.microsoft.com/office/powerpoint/2010/main" val="308235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common ethical dilemmas in social media sites regarding skincare products is the spread of unreliable and incorrect medical information. The majority of medical information on skin care products does not have verified credentials. Additionally, most of the information is unreferenced, incomplete, and usually based on anecdotes. Therefore, dermatologists using social media are required to take extra precautions since some of the posts on social media include images of patients where patient's traits may be acknowledged (Laughter et al., .2020). Dermatologists sometimes do not get patient consent before posting their posts on social media, and this leads to ethical issues.</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9</a:t>
            </a:fld>
            <a:endParaRPr lang="en-US"/>
          </a:p>
        </p:txBody>
      </p:sp>
    </p:spTree>
    <p:extLst>
      <p:ext uri="{BB962C8B-B14F-4D97-AF65-F5344CB8AC3E}">
        <p14:creationId xmlns:p14="http://schemas.microsoft.com/office/powerpoint/2010/main" val="346007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several information about skincare posted on social media sites. They include beauty cosmetic and skincare prevention techniques, treatment procedures for dermatology disease, cosmetic surgery experts, and institutions for the treatment of dermatology. Although there is a high number of people using social media, utilization of these platforms to get credible information about dermatological issues still remains a problem.  As a result of the prevalence use of social media by all members of society, people are likely to get wrong information about procedures and methods used to treat skincare diseases. Notably, women are the most interested group of people to seek dermatological information and also post on social media sites.</a:t>
            </a:r>
          </a:p>
          <a:p>
            <a:endParaRPr lang="en-US" dirty="0"/>
          </a:p>
        </p:txBody>
      </p:sp>
      <p:sp>
        <p:nvSpPr>
          <p:cNvPr id="4" name="Slide Number Placeholder 3"/>
          <p:cNvSpPr>
            <a:spLocks noGrp="1"/>
          </p:cNvSpPr>
          <p:nvPr>
            <p:ph type="sldNum" sz="quarter" idx="10"/>
          </p:nvPr>
        </p:nvSpPr>
        <p:spPr/>
        <p:txBody>
          <a:bodyPr/>
          <a:lstStyle/>
          <a:p>
            <a:fld id="{27C605C8-E6F5-400B-9223-1494DFA12A59}" type="slidenum">
              <a:rPr lang="en-US" smtClean="0"/>
              <a:t>10</a:t>
            </a:fld>
            <a:endParaRPr lang="en-US"/>
          </a:p>
        </p:txBody>
      </p:sp>
    </p:spTree>
    <p:extLst>
      <p:ext uri="{BB962C8B-B14F-4D97-AF65-F5344CB8AC3E}">
        <p14:creationId xmlns:p14="http://schemas.microsoft.com/office/powerpoint/2010/main" val="402108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83F64F1-7AE6-4665-94BF-0BE9D0451F6B}" type="datetimeFigureOut">
              <a:rPr lang="en-US" smtClean="0"/>
              <a:t>7/27/2021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65690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3F64F1-7AE6-4665-94BF-0BE9D0451F6B}"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276729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3F64F1-7AE6-4665-94BF-0BE9D0451F6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837429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3F64F1-7AE6-4665-94BF-0BE9D0451F6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1076380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3F64F1-7AE6-4665-94BF-0BE9D0451F6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195069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3F64F1-7AE6-4665-94BF-0BE9D0451F6B}" type="datetimeFigureOut">
              <a:rPr lang="en-US" smtClean="0"/>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1472082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83F64F1-7AE6-4665-94BF-0BE9D0451F6B}" type="datetimeFigureOut">
              <a:rPr lang="en-US" smtClean="0"/>
              <a:t>7/27/2021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3508319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83F64F1-7AE6-4665-94BF-0BE9D0451F6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2373126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83F64F1-7AE6-4665-94BF-0BE9D0451F6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288713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3F64F1-7AE6-4665-94BF-0BE9D0451F6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63821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3F64F1-7AE6-4665-94BF-0BE9D0451F6B}"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206956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3F64F1-7AE6-4665-94BF-0BE9D0451F6B}"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340201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3F64F1-7AE6-4665-94BF-0BE9D0451F6B}" type="datetimeFigureOut">
              <a:rPr lang="en-US" smtClean="0"/>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153019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3F64F1-7AE6-4665-94BF-0BE9D0451F6B}" type="datetimeFigureOut">
              <a:rPr lang="en-US" smtClean="0"/>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306485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F64F1-7AE6-4665-94BF-0BE9D0451F6B}" type="datetimeFigureOut">
              <a:rPr lang="en-US" smtClean="0"/>
              <a:t>7/27/2021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30590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3F64F1-7AE6-4665-94BF-0BE9D0451F6B}"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209527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3F64F1-7AE6-4665-94BF-0BE9D0451F6B}"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3C8BB3-B0D7-40F5-9F03-0FBC148AB271}" type="slidenum">
              <a:rPr lang="en-US" smtClean="0"/>
              <a:t>‹#›</a:t>
            </a:fld>
            <a:endParaRPr lang="en-US"/>
          </a:p>
        </p:txBody>
      </p:sp>
    </p:spTree>
    <p:extLst>
      <p:ext uri="{BB962C8B-B14F-4D97-AF65-F5344CB8AC3E}">
        <p14:creationId xmlns:p14="http://schemas.microsoft.com/office/powerpoint/2010/main" val="27690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83F64F1-7AE6-4665-94BF-0BE9D0451F6B}" type="datetimeFigureOut">
              <a:rPr lang="en-US" smtClean="0"/>
              <a:t>7/27/2021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23C8BB3-B0D7-40F5-9F03-0FBC148AB271}" type="slidenum">
              <a:rPr lang="en-US" smtClean="0"/>
              <a:t>‹#›</a:t>
            </a:fld>
            <a:endParaRPr lang="en-US"/>
          </a:p>
        </p:txBody>
      </p:sp>
    </p:spTree>
    <p:extLst>
      <p:ext uri="{BB962C8B-B14F-4D97-AF65-F5344CB8AC3E}">
        <p14:creationId xmlns:p14="http://schemas.microsoft.com/office/powerpoint/2010/main" val="157967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Ethical Dilemma in Social </a:t>
            </a:r>
            <a:r>
              <a:rPr lang="en-US" b="1" dirty="0" smtClean="0">
                <a:latin typeface="Times New Roman" panose="02020603050405020304" pitchFamily="18" charset="0"/>
                <a:cs typeface="Times New Roman" panose="02020603050405020304" pitchFamily="18" charset="0"/>
              </a:rPr>
              <a:t>Media: Dermatology and Skin Care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Student’s Name</a:t>
            </a:r>
          </a:p>
          <a:p>
            <a:r>
              <a:rPr lang="en-US" dirty="0" smtClean="0">
                <a:latin typeface="Times New Roman" panose="02020603050405020304" pitchFamily="18" charset="0"/>
                <a:cs typeface="Times New Roman" panose="02020603050405020304" pitchFamily="18" charset="0"/>
              </a:rPr>
              <a:t>Institutional Affiliation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91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pPr algn="ctr"/>
            <a:r>
              <a:rPr lang="en-US" b="1" dirty="0"/>
              <a:t>Can all people post and give dermatology advice, even those not in the field?</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There is several information about skincare posted on social media sites. </a:t>
            </a:r>
            <a:endParaRPr lang="en-US" dirty="0" smtClean="0"/>
          </a:p>
          <a:p>
            <a:r>
              <a:rPr lang="en-US" dirty="0" smtClean="0"/>
              <a:t>They </a:t>
            </a:r>
            <a:r>
              <a:rPr lang="en-US" dirty="0"/>
              <a:t>include beauty cosmetic and skincare prevention techniques, treatment procedures for dermatology disease, cosmetic surgery experts, and institutions for the treatment of dermatology. </a:t>
            </a:r>
            <a:endParaRPr lang="en-US" dirty="0" smtClean="0"/>
          </a:p>
          <a:p>
            <a:r>
              <a:rPr lang="en-US" dirty="0" smtClean="0"/>
              <a:t>Although </a:t>
            </a:r>
            <a:r>
              <a:rPr lang="en-US" dirty="0"/>
              <a:t>there is a high number of people using social media, utilization of these platforms to get credible information about dermatological issues still remains a problem.  </a:t>
            </a:r>
            <a:endParaRPr lang="en-US" dirty="0" smtClean="0"/>
          </a:p>
          <a:p>
            <a:r>
              <a:rPr lang="en-US" dirty="0" smtClean="0"/>
              <a:t>As </a:t>
            </a:r>
            <a:r>
              <a:rPr lang="en-US" dirty="0"/>
              <a:t>a result of the prevalence use of social media by all members of society, people are likely to get wrong information about procedures and methods used to treat skincare diseases. </a:t>
            </a:r>
            <a:endParaRPr lang="en-US" dirty="0" smtClean="0"/>
          </a:p>
          <a:p>
            <a:r>
              <a:rPr lang="en-US" dirty="0" smtClean="0"/>
              <a:t>Notably</a:t>
            </a:r>
            <a:r>
              <a:rPr lang="en-US" dirty="0"/>
              <a:t>, women are the most interested group of people to seek dermatological information and also post on social media sites.</a:t>
            </a:r>
          </a:p>
          <a:p>
            <a:endParaRPr lang="en-US" dirty="0"/>
          </a:p>
        </p:txBody>
      </p:sp>
    </p:spTree>
    <p:extLst>
      <p:ext uri="{BB962C8B-B14F-4D97-AF65-F5344CB8AC3E}">
        <p14:creationId xmlns:p14="http://schemas.microsoft.com/office/powerpoint/2010/main" val="100476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pPr algn="ctr"/>
            <a:r>
              <a:rPr lang="en-US" b="1" dirty="0"/>
              <a:t>Can all people post and give dermatology advice, even those not in the field?</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Dermatologists have advised patients to be careful about misleading information from social media users without necessarily looking at large followers. </a:t>
            </a:r>
            <a:endParaRPr lang="en-US" dirty="0" smtClean="0"/>
          </a:p>
          <a:p>
            <a:r>
              <a:rPr lang="en-US" dirty="0" smtClean="0"/>
              <a:t>Therefore</a:t>
            </a:r>
            <a:r>
              <a:rPr lang="en-US" dirty="0"/>
              <a:t>, patients should check the clinical experience and educational background of people posting on social media platforms</a:t>
            </a:r>
            <a:r>
              <a:rPr lang="en-US" dirty="0" smtClean="0"/>
              <a:t>.</a:t>
            </a:r>
          </a:p>
          <a:p>
            <a:r>
              <a:rPr lang="en-US" dirty="0" smtClean="0"/>
              <a:t> </a:t>
            </a:r>
            <a:r>
              <a:rPr lang="en-US" dirty="0"/>
              <a:t>Increased engagement of medical professionals is significant since the contribution of people with certified expertise is likely to promote the reliability and accuracy of information online. </a:t>
            </a:r>
            <a:endParaRPr lang="en-US" dirty="0" smtClean="0"/>
          </a:p>
          <a:p>
            <a:r>
              <a:rPr lang="en-US" dirty="0" smtClean="0"/>
              <a:t>Additionally</a:t>
            </a:r>
            <a:r>
              <a:rPr lang="en-US" dirty="0"/>
              <a:t>, it reduces the possibility of incidents happening due to misleading information.</a:t>
            </a:r>
          </a:p>
          <a:p>
            <a:endParaRPr lang="en-US" dirty="0"/>
          </a:p>
        </p:txBody>
      </p:sp>
    </p:spTree>
    <p:extLst>
      <p:ext uri="{BB962C8B-B14F-4D97-AF65-F5344CB8AC3E}">
        <p14:creationId xmlns:p14="http://schemas.microsoft.com/office/powerpoint/2010/main" val="281775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pPr algn="ctr"/>
            <a:r>
              <a:rPr lang="en-US" b="1" dirty="0"/>
              <a:t>Can all people post and give dermatology advice, even those not in the field?</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In social media sites like </a:t>
            </a:r>
            <a:r>
              <a:rPr lang="en-US" dirty="0" err="1"/>
              <a:t>Tik</a:t>
            </a:r>
            <a:r>
              <a:rPr lang="en-US" dirty="0"/>
              <a:t> </a:t>
            </a:r>
            <a:r>
              <a:rPr lang="en-US" dirty="0" err="1"/>
              <a:t>Tok</a:t>
            </a:r>
            <a:r>
              <a:rPr lang="en-US" dirty="0"/>
              <a:t>, everyone is a skincare expert, and most of the information posted is incorrect. </a:t>
            </a:r>
            <a:endParaRPr lang="en-US" dirty="0" smtClean="0"/>
          </a:p>
          <a:p>
            <a:r>
              <a:rPr lang="en-US" dirty="0" smtClean="0"/>
              <a:t>Respective </a:t>
            </a:r>
            <a:r>
              <a:rPr lang="en-US" dirty="0"/>
              <a:t>individuals are free to create and post any video on skincare that might include those covering several skincare conditions. </a:t>
            </a:r>
            <a:endParaRPr lang="en-US" dirty="0" smtClean="0"/>
          </a:p>
          <a:p>
            <a:r>
              <a:rPr lang="en-US" dirty="0" smtClean="0"/>
              <a:t>Some </a:t>
            </a:r>
            <a:r>
              <a:rPr lang="en-US" dirty="0"/>
              <a:t>individual post these videos for fun while others try to educated this massive audience. </a:t>
            </a:r>
            <a:endParaRPr lang="en-US" dirty="0" smtClean="0"/>
          </a:p>
          <a:p>
            <a:r>
              <a:rPr lang="en-US" dirty="0" smtClean="0"/>
              <a:t>However</a:t>
            </a:r>
            <a:r>
              <a:rPr lang="en-US" dirty="0"/>
              <a:t>, to combat the misinformation posted on these social media sites, groups of cosmetic chemists, dermatologists, and qualified experts have developed their own social platforms as one way of imparting their wisdom and debunk the myths about skincare protection.</a:t>
            </a:r>
          </a:p>
        </p:txBody>
      </p:sp>
    </p:spTree>
    <p:extLst>
      <p:ext uri="{BB962C8B-B14F-4D97-AF65-F5344CB8AC3E}">
        <p14:creationId xmlns:p14="http://schemas.microsoft.com/office/powerpoint/2010/main" val="145526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Can all people post and give dermatology advice, even those not in the field?</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a:t>Notably, one part of the dilemma is insufficient factual information that supports attention-grabbing content, and on the other hand, most people tend to think they are sharing evidence-based content in social media like </a:t>
            </a:r>
            <a:r>
              <a:rPr lang="en-US" dirty="0" err="1"/>
              <a:t>Tik</a:t>
            </a:r>
            <a:r>
              <a:rPr lang="en-US" dirty="0"/>
              <a:t> </a:t>
            </a:r>
            <a:r>
              <a:rPr lang="en-US" dirty="0" err="1"/>
              <a:t>Tok</a:t>
            </a:r>
            <a:r>
              <a:rPr lang="en-US" dirty="0"/>
              <a:t> to gather more followers (Nguyen et al., 2020). </a:t>
            </a:r>
            <a:endParaRPr lang="en-US" dirty="0" smtClean="0"/>
          </a:p>
          <a:p>
            <a:r>
              <a:rPr lang="en-US" dirty="0" smtClean="0"/>
              <a:t>However</a:t>
            </a:r>
            <a:r>
              <a:rPr lang="en-US" dirty="0"/>
              <a:t>, although dermatologists’ experts agree that misinformation in social media sites like Instagram and </a:t>
            </a:r>
            <a:r>
              <a:rPr lang="en-US" dirty="0" err="1"/>
              <a:t>TikTok</a:t>
            </a:r>
            <a:r>
              <a:rPr lang="en-US" dirty="0"/>
              <a:t> is disheartening overwhelming, and frustrating they also believe that all these myths can be outshined. </a:t>
            </a:r>
            <a:endParaRPr lang="en-US" dirty="0" smtClean="0"/>
          </a:p>
          <a:p>
            <a:r>
              <a:rPr lang="en-US" dirty="0" smtClean="0"/>
              <a:t>Skincare </a:t>
            </a:r>
            <a:r>
              <a:rPr lang="en-US" dirty="0"/>
              <a:t>experts should fact-check this information and provide counter-posts that rejects any misinformation and malpractice posted in social media. </a:t>
            </a:r>
          </a:p>
        </p:txBody>
      </p:sp>
      <p:pic>
        <p:nvPicPr>
          <p:cNvPr id="4" name="Picture 3"/>
          <p:cNvPicPr>
            <a:picLocks noChangeAspect="1"/>
          </p:cNvPicPr>
          <p:nvPr/>
        </p:nvPicPr>
        <p:blipFill>
          <a:blip r:embed="rId3"/>
          <a:stretch>
            <a:fillRect/>
          </a:stretch>
        </p:blipFill>
        <p:spPr>
          <a:xfrm>
            <a:off x="9916366" y="2501900"/>
            <a:ext cx="2275633" cy="2260600"/>
          </a:xfrm>
          <a:prstGeom prst="rect">
            <a:avLst/>
          </a:prstGeom>
        </p:spPr>
      </p:pic>
    </p:spTree>
    <p:extLst>
      <p:ext uri="{BB962C8B-B14F-4D97-AF65-F5344CB8AC3E}">
        <p14:creationId xmlns:p14="http://schemas.microsoft.com/office/powerpoint/2010/main" val="311579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to use Social Media in Dermatology and Skin Care</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utilization of social media in skincare provides several opportunities for dermatologists experts to engage in the dissemination and consumption of suitable health information</a:t>
            </a:r>
            <a:r>
              <a:rPr lang="en-US" dirty="0" smtClean="0"/>
              <a:t>.</a:t>
            </a:r>
          </a:p>
          <a:p>
            <a:r>
              <a:rPr lang="en-US" dirty="0" smtClean="0"/>
              <a:t> </a:t>
            </a:r>
            <a:r>
              <a:rPr lang="en-US" dirty="0"/>
              <a:t>Additionally, social media sites help these professionals to market socialize with colleagues and provide motivation to their clients. </a:t>
            </a:r>
            <a:endParaRPr lang="en-US" dirty="0" smtClean="0"/>
          </a:p>
          <a:p>
            <a:r>
              <a:rPr lang="en-US" dirty="0" smtClean="0"/>
              <a:t>The </a:t>
            </a:r>
            <a:r>
              <a:rPr lang="en-US" dirty="0"/>
              <a:t>primary goal for dermatologist experts is to post photos, words, and videos on social media platforms that interest their readers</a:t>
            </a:r>
            <a:r>
              <a:rPr lang="en-US" dirty="0" smtClean="0"/>
              <a:t>.</a:t>
            </a:r>
          </a:p>
          <a:p>
            <a:r>
              <a:rPr lang="en-US" dirty="0" smtClean="0"/>
              <a:t> </a:t>
            </a:r>
            <a:r>
              <a:rPr lang="en-US" dirty="0"/>
              <a:t>Notably, social media provides care professionals an exceptional way to overcome gaps while delivering their medical services. </a:t>
            </a:r>
            <a:endParaRPr lang="en-US" dirty="0" smtClean="0"/>
          </a:p>
          <a:p>
            <a:r>
              <a:rPr lang="en-US" dirty="0" smtClean="0"/>
              <a:t>It </a:t>
            </a:r>
            <a:r>
              <a:rPr lang="en-US" dirty="0"/>
              <a:t>enables them to reach patients more easily and thus helps them to improve self-care skills and making significant updates.</a:t>
            </a:r>
          </a:p>
          <a:p>
            <a:endParaRPr lang="en-US" dirty="0"/>
          </a:p>
        </p:txBody>
      </p:sp>
    </p:spTree>
    <p:extLst>
      <p:ext uri="{BB962C8B-B14F-4D97-AF65-F5344CB8AC3E}">
        <p14:creationId xmlns:p14="http://schemas.microsoft.com/office/powerpoint/2010/main" val="111862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to use Social Media in Dermatology and Skin Care</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Dermatologists can use social media to generate, collect and analyze crucial data for purposes of scientific studies to be used for journal publications. </a:t>
            </a:r>
            <a:endParaRPr lang="en-US" dirty="0" smtClean="0"/>
          </a:p>
          <a:p>
            <a:r>
              <a:rPr lang="en-US" dirty="0" smtClean="0"/>
              <a:t>Every </a:t>
            </a:r>
            <a:r>
              <a:rPr lang="en-US" dirty="0"/>
              <a:t>platform in social media is developed to function independently. Nonetheless, there is a degree of interoperability among different platforms</a:t>
            </a:r>
            <a:r>
              <a:rPr lang="en-US" dirty="0" smtClean="0"/>
              <a:t>.</a:t>
            </a:r>
          </a:p>
          <a:p>
            <a:r>
              <a:rPr lang="en-US" dirty="0" smtClean="0"/>
              <a:t> </a:t>
            </a:r>
            <a:r>
              <a:rPr lang="en-US" dirty="0"/>
              <a:t>With the increasing population in telehealth, social media is the primary entity of connecting dermatologists with patients and other professionals. </a:t>
            </a:r>
            <a:endParaRPr lang="en-US" dirty="0" smtClean="0"/>
          </a:p>
          <a:p>
            <a:r>
              <a:rPr lang="en-US" dirty="0" smtClean="0"/>
              <a:t>Social </a:t>
            </a:r>
            <a:r>
              <a:rPr lang="en-US" dirty="0"/>
              <a:t>media are well-acknowledged platforms to help care providers to support and communicate with patients. </a:t>
            </a:r>
            <a:endParaRPr lang="en-US" dirty="0" smtClean="0"/>
          </a:p>
          <a:p>
            <a:r>
              <a:rPr lang="en-US" dirty="0" smtClean="0"/>
              <a:t>Additionally</a:t>
            </a:r>
            <a:r>
              <a:rPr lang="en-US" dirty="0"/>
              <a:t>, it empowers clients and encourages active information seeking regarding disease prevention and treatment. </a:t>
            </a:r>
            <a:endParaRPr lang="en-US" dirty="0" smtClean="0"/>
          </a:p>
          <a:p>
            <a:r>
              <a:rPr lang="en-US" dirty="0" smtClean="0"/>
              <a:t>In </a:t>
            </a:r>
            <a:r>
              <a:rPr lang="en-US" dirty="0"/>
              <a:t>dermatology, social media can be used as a training platform for the advancement of professional training (Nguyen et al., 2020). </a:t>
            </a:r>
            <a:endParaRPr lang="en-US" dirty="0" smtClean="0"/>
          </a:p>
          <a:p>
            <a:r>
              <a:rPr lang="en-US" dirty="0" smtClean="0"/>
              <a:t>Moreover</a:t>
            </a:r>
            <a:r>
              <a:rPr lang="en-US" dirty="0"/>
              <a:t>, social media sites promote sharing of visual components like videos and images, which are significant in consultancy and diagnosis.</a:t>
            </a:r>
          </a:p>
          <a:p>
            <a:endParaRPr lang="en-US" dirty="0"/>
          </a:p>
        </p:txBody>
      </p:sp>
    </p:spTree>
    <p:extLst>
      <p:ext uri="{BB962C8B-B14F-4D97-AF65-F5344CB8AC3E}">
        <p14:creationId xmlns:p14="http://schemas.microsoft.com/office/powerpoint/2010/main" val="285561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to use Social Media in Dermatology and Skin Care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Social media sites like Facebook allow users to develop profiles and easily connect with users. </a:t>
            </a:r>
            <a:endParaRPr lang="en-US" dirty="0" smtClean="0"/>
          </a:p>
          <a:p>
            <a:r>
              <a:rPr lang="en-US" dirty="0" smtClean="0"/>
              <a:t>The </a:t>
            </a:r>
            <a:r>
              <a:rPr lang="en-US" dirty="0"/>
              <a:t>sites also promote online support programs and even provide engaged clients with platforms to discuss particular diseases and conditions. </a:t>
            </a:r>
            <a:endParaRPr lang="en-US" dirty="0" smtClean="0"/>
          </a:p>
          <a:p>
            <a:r>
              <a:rPr lang="en-US" dirty="0" smtClean="0"/>
              <a:t>Twitter</a:t>
            </a:r>
            <a:r>
              <a:rPr lang="en-US" dirty="0"/>
              <a:t>, Facebook, and Pinterest, and YouTube allow patients, practitioners, and physicians to connect outside professional and social circles without conservation being affected by location or time</a:t>
            </a:r>
            <a:r>
              <a:rPr lang="en-US" dirty="0" smtClean="0"/>
              <a:t>.</a:t>
            </a:r>
          </a:p>
          <a:p>
            <a:r>
              <a:rPr lang="en-US" dirty="0" smtClean="0"/>
              <a:t> </a:t>
            </a:r>
            <a:r>
              <a:rPr lang="en-US" dirty="0"/>
              <a:t>Notably, active participation by dermatologists in social media sites helps improve the quality of accessed information by patients to learn more about skincare diseases.</a:t>
            </a:r>
          </a:p>
          <a:p>
            <a:endParaRPr lang="en-US" dirty="0"/>
          </a:p>
        </p:txBody>
      </p:sp>
    </p:spTree>
    <p:extLst>
      <p:ext uri="{BB962C8B-B14F-4D97-AF65-F5344CB8AC3E}">
        <p14:creationId xmlns:p14="http://schemas.microsoft.com/office/powerpoint/2010/main" val="80819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to use Social Media in Dermatology and Skin Care</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Aestheticians, dermatologists, and skin experts can use social media to clean up beauty-related misconceptions and myths. </a:t>
            </a:r>
            <a:endParaRPr lang="en-US" dirty="0" smtClean="0"/>
          </a:p>
          <a:p>
            <a:r>
              <a:rPr lang="en-US" dirty="0" smtClean="0"/>
              <a:t>Social </a:t>
            </a:r>
            <a:r>
              <a:rPr lang="en-US" dirty="0"/>
              <a:t>medial is acknowledged as a powerful platform to educate and inform clients and also help them to make safe and smarter choices</a:t>
            </a:r>
            <a:r>
              <a:rPr lang="en-US" dirty="0" smtClean="0"/>
              <a:t>.</a:t>
            </a:r>
          </a:p>
          <a:p>
            <a:r>
              <a:rPr lang="en-US" dirty="0" smtClean="0"/>
              <a:t> </a:t>
            </a:r>
            <a:r>
              <a:rPr lang="en-US" dirty="0"/>
              <a:t>Additionally, it is a great way to develop connections for both professional and personal purposes. </a:t>
            </a:r>
            <a:endParaRPr lang="en-US" dirty="0" smtClean="0"/>
          </a:p>
          <a:p>
            <a:r>
              <a:rPr lang="en-US" dirty="0" smtClean="0"/>
              <a:t>Most </a:t>
            </a:r>
            <a:r>
              <a:rPr lang="en-US" dirty="0"/>
              <a:t>dermatologists consider social media as a significant tool to build their brands and practices. </a:t>
            </a:r>
            <a:endParaRPr lang="en-US" dirty="0" smtClean="0"/>
          </a:p>
          <a:p>
            <a:r>
              <a:rPr lang="en-US" dirty="0" smtClean="0"/>
              <a:t>To </a:t>
            </a:r>
            <a:r>
              <a:rPr lang="en-US" dirty="0"/>
              <a:t>use social media effectively, it is significant for dermatologists to engage individuals and build relationships (De La Garza et al., 2021). </a:t>
            </a:r>
            <a:endParaRPr lang="en-US" dirty="0" smtClean="0"/>
          </a:p>
          <a:p>
            <a:r>
              <a:rPr lang="en-US" dirty="0" smtClean="0"/>
              <a:t>In </a:t>
            </a:r>
            <a:r>
              <a:rPr lang="en-US" dirty="0"/>
              <a:t>dermatology, social media is a cost-effective channel to develop new patient referrals and revenues. </a:t>
            </a:r>
            <a:endParaRPr lang="en-US" dirty="0" smtClean="0"/>
          </a:p>
          <a:p>
            <a:r>
              <a:rPr lang="en-US" dirty="0" smtClean="0"/>
              <a:t>Consumers </a:t>
            </a:r>
            <a:r>
              <a:rPr lang="en-US" dirty="0"/>
              <a:t>usually require several touches, such as e-mail searches and social media sites, before taking any actions. </a:t>
            </a:r>
            <a:endParaRPr lang="en-US" dirty="0" smtClean="0"/>
          </a:p>
          <a:p>
            <a:r>
              <a:rPr lang="en-US" dirty="0" smtClean="0"/>
              <a:t>Health </a:t>
            </a:r>
            <a:r>
              <a:rPr lang="en-US" dirty="0"/>
              <a:t>care providers can use social media for marketing their products.</a:t>
            </a:r>
          </a:p>
          <a:p>
            <a:endParaRPr lang="en-US" dirty="0"/>
          </a:p>
        </p:txBody>
      </p:sp>
    </p:spTree>
    <p:extLst>
      <p:ext uri="{BB962C8B-B14F-4D97-AF65-F5344CB8AC3E}">
        <p14:creationId xmlns:p14="http://schemas.microsoft.com/office/powerpoint/2010/main" val="287052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to use Social Media in Dermatology and Skin Care</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Dermatologists can use social media platforms to promote skin cancer campaigns. </a:t>
            </a:r>
          </a:p>
          <a:p>
            <a:r>
              <a:rPr lang="en-US" dirty="0" smtClean="0"/>
              <a:t>In </a:t>
            </a:r>
            <a:r>
              <a:rPr lang="en-US" dirty="0"/>
              <a:t>their campaigns, they should keep in place the latest development about skin cancer either using videos or images, and in this way, they can help prevent the spread of this disease.  </a:t>
            </a:r>
            <a:endParaRPr lang="en-US" dirty="0" smtClean="0"/>
          </a:p>
          <a:p>
            <a:r>
              <a:rPr lang="en-US" dirty="0" smtClean="0"/>
              <a:t>The </a:t>
            </a:r>
            <a:r>
              <a:rPr lang="en-US" dirty="0"/>
              <a:t>campaigns can be converted into information and knowledge and thus reaching more people and promote healthy and educational behaviors. </a:t>
            </a:r>
            <a:endParaRPr lang="en-US" dirty="0" smtClean="0"/>
          </a:p>
          <a:p>
            <a:r>
              <a:rPr lang="en-US" dirty="0" smtClean="0"/>
              <a:t>Notably</a:t>
            </a:r>
            <a:r>
              <a:rPr lang="en-US" dirty="0"/>
              <a:t>, social media are efficient ways of creating and publishing information. </a:t>
            </a:r>
          </a:p>
          <a:p>
            <a:endParaRPr lang="en-US" dirty="0"/>
          </a:p>
        </p:txBody>
      </p:sp>
    </p:spTree>
    <p:extLst>
      <p:ext uri="{BB962C8B-B14F-4D97-AF65-F5344CB8AC3E}">
        <p14:creationId xmlns:p14="http://schemas.microsoft.com/office/powerpoint/2010/main" val="3850938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to use Social Media in Dermatology and Skin Care</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The sites present great opportunities for skin cancer prevention. </a:t>
            </a:r>
            <a:endParaRPr lang="en-US" dirty="0" smtClean="0"/>
          </a:p>
          <a:p>
            <a:r>
              <a:rPr lang="en-US" dirty="0" smtClean="0"/>
              <a:t>Today</a:t>
            </a:r>
            <a:r>
              <a:rPr lang="en-US" dirty="0"/>
              <a:t>, people lack adequate information concerning the benefits, uses, and limitations of social media sites in preventing skin cancer (De La Garza et al., 2021).  </a:t>
            </a:r>
            <a:endParaRPr lang="en-US" dirty="0" smtClean="0"/>
          </a:p>
          <a:p>
            <a:r>
              <a:rPr lang="en-US" dirty="0" smtClean="0"/>
              <a:t>As </a:t>
            </a:r>
            <a:r>
              <a:rPr lang="en-US" dirty="0"/>
              <a:t>a result of its influence among the increasing public utilization of social media is a powerful tool for promoting awareness of skin cancer and sun protection measures. </a:t>
            </a:r>
            <a:endParaRPr lang="en-US" dirty="0" smtClean="0"/>
          </a:p>
          <a:p>
            <a:r>
              <a:rPr lang="en-US" dirty="0" smtClean="0"/>
              <a:t>There </a:t>
            </a:r>
            <a:r>
              <a:rPr lang="en-US" dirty="0"/>
              <a:t>are several ways in which social media can be used to promote skincare. </a:t>
            </a:r>
            <a:endParaRPr lang="en-US" dirty="0" smtClean="0"/>
          </a:p>
          <a:p>
            <a:r>
              <a:rPr lang="en-US" dirty="0" smtClean="0"/>
              <a:t>The </a:t>
            </a:r>
            <a:r>
              <a:rPr lang="en-US" dirty="0"/>
              <a:t>first is by sharing skincare advantages with the public. </a:t>
            </a:r>
            <a:endParaRPr lang="en-US" dirty="0" smtClean="0"/>
          </a:p>
          <a:p>
            <a:r>
              <a:rPr lang="en-US" dirty="0" smtClean="0"/>
              <a:t>Second</a:t>
            </a:r>
            <a:r>
              <a:rPr lang="en-US" dirty="0"/>
              <a:t>, creating consistent ways of promoting skincare brands and encouraging patients to share and pass positive experiences with family and friends.</a:t>
            </a:r>
          </a:p>
          <a:p>
            <a:endParaRPr lang="en-US" dirty="0"/>
          </a:p>
        </p:txBody>
      </p:sp>
    </p:spTree>
    <p:extLst>
      <p:ext uri="{BB962C8B-B14F-4D97-AF65-F5344CB8AC3E}">
        <p14:creationId xmlns:p14="http://schemas.microsoft.com/office/powerpoint/2010/main" val="10313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Introduction</a:t>
            </a:r>
            <a:endParaRPr lang="en-US" b="1" dirty="0"/>
          </a:p>
        </p:txBody>
      </p:sp>
      <p:sp>
        <p:nvSpPr>
          <p:cNvPr id="3" name="Content Placeholder 2"/>
          <p:cNvSpPr>
            <a:spLocks noGrp="1"/>
          </p:cNvSpPr>
          <p:nvPr>
            <p:ph idx="1"/>
          </p:nvPr>
        </p:nvSpPr>
        <p:spPr>
          <a:xfrm>
            <a:off x="1154954" y="2603500"/>
            <a:ext cx="8761411" cy="3416300"/>
          </a:xfrm>
        </p:spPr>
        <p:txBody>
          <a:bodyPr>
            <a:normAutofit fontScale="70000" lnSpcReduction="20000"/>
          </a:bodyPr>
          <a:lstStyle/>
          <a:p>
            <a:r>
              <a:rPr lang="en-US" dirty="0"/>
              <a:t>Today, social media usually provide different opportunities for companies and employees to advertise and publish their opinions without necessarily having an editor. </a:t>
            </a:r>
            <a:endParaRPr lang="en-US" dirty="0" smtClean="0"/>
          </a:p>
          <a:p>
            <a:r>
              <a:rPr lang="en-US" dirty="0" smtClean="0"/>
              <a:t>Social </a:t>
            </a:r>
            <a:r>
              <a:rPr lang="en-US" dirty="0"/>
              <a:t>medial is acknowledged as a powerful platform to educate and inform clients and also help them to make safe and smarter choices. </a:t>
            </a:r>
            <a:endParaRPr lang="en-US" dirty="0" smtClean="0"/>
          </a:p>
          <a:p>
            <a:r>
              <a:rPr lang="en-US" dirty="0" smtClean="0"/>
              <a:t>However</a:t>
            </a:r>
            <a:r>
              <a:rPr lang="en-US" dirty="0"/>
              <a:t>, </a:t>
            </a:r>
            <a:r>
              <a:rPr lang="en-US" dirty="0" smtClean="0"/>
              <a:t>hacking, </a:t>
            </a:r>
            <a:r>
              <a:rPr lang="en-US" dirty="0"/>
              <a:t>tempo, and trolling roles leave social media officers in digital dilemmas. </a:t>
            </a:r>
            <a:endParaRPr lang="en-US" dirty="0" smtClean="0"/>
          </a:p>
          <a:p>
            <a:r>
              <a:rPr lang="en-US" dirty="0" smtClean="0"/>
              <a:t>The </a:t>
            </a:r>
            <a:r>
              <a:rPr lang="en-US" dirty="0"/>
              <a:t>first is role dilemmas that aim at addressing how people in social media tend to have several roles, thus creating confusion about their ethical responsibilities. </a:t>
            </a:r>
            <a:endParaRPr lang="en-US" dirty="0" smtClean="0"/>
          </a:p>
          <a:p>
            <a:r>
              <a:rPr lang="en-US" dirty="0" smtClean="0"/>
              <a:t>Second</a:t>
            </a:r>
            <a:r>
              <a:rPr lang="en-US" dirty="0"/>
              <a:t>, tempo dilemmas that happen since exchange in social media platforms happen steadily with high chances of making mistakes. </a:t>
            </a:r>
            <a:endParaRPr lang="en-US" dirty="0" smtClean="0"/>
          </a:p>
          <a:p>
            <a:r>
              <a:rPr lang="en-US" dirty="0" smtClean="0"/>
              <a:t>Third</a:t>
            </a:r>
            <a:r>
              <a:rPr lang="en-US" dirty="0"/>
              <a:t>, integrity dilemmas on how it is challenging to remain committed to moral standards and personal values in the line of duty. </a:t>
            </a:r>
            <a:endParaRPr lang="en-US" dirty="0" smtClean="0"/>
          </a:p>
          <a:p>
            <a:r>
              <a:rPr lang="en-US" dirty="0" smtClean="0"/>
              <a:t>Fourth</a:t>
            </a:r>
            <a:r>
              <a:rPr lang="en-US" dirty="0"/>
              <a:t>, speech dilemmas arise due to connection with decisions concerning what is acceptable when one plays an active role in social media</a:t>
            </a:r>
            <a:r>
              <a:rPr lang="en-US" dirty="0" smtClean="0"/>
              <a:t>.</a:t>
            </a:r>
          </a:p>
          <a:p>
            <a:r>
              <a:rPr lang="en-US" dirty="0" smtClean="0"/>
              <a:t> </a:t>
            </a:r>
            <a:r>
              <a:rPr lang="en-US" dirty="0"/>
              <a:t>Lastly, competence dilemmas occurring when experts in social media tend to exploit competence gaps with less risk of detection. </a:t>
            </a:r>
          </a:p>
        </p:txBody>
      </p:sp>
      <p:pic>
        <p:nvPicPr>
          <p:cNvPr id="5" name="Picture 4"/>
          <p:cNvPicPr>
            <a:picLocks noChangeAspect="1"/>
          </p:cNvPicPr>
          <p:nvPr/>
        </p:nvPicPr>
        <p:blipFill>
          <a:blip r:embed="rId3"/>
          <a:stretch>
            <a:fillRect/>
          </a:stretch>
        </p:blipFill>
        <p:spPr>
          <a:xfrm>
            <a:off x="9916366" y="2603500"/>
            <a:ext cx="2275633" cy="2260600"/>
          </a:xfrm>
          <a:prstGeom prst="rect">
            <a:avLst/>
          </a:prstGeom>
        </p:spPr>
      </p:pic>
    </p:spTree>
    <p:extLst>
      <p:ext uri="{BB962C8B-B14F-4D97-AF65-F5344CB8AC3E}">
        <p14:creationId xmlns:p14="http://schemas.microsoft.com/office/powerpoint/2010/main" val="405650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to use Social Media in Dermatology and Skin Care</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Developing active social media networks may help the practice of dermatology to dominate search engines. </a:t>
            </a:r>
            <a:endParaRPr lang="en-US" dirty="0" smtClean="0"/>
          </a:p>
          <a:p>
            <a:r>
              <a:rPr lang="en-US" dirty="0" smtClean="0"/>
              <a:t>Notably</a:t>
            </a:r>
            <a:r>
              <a:rPr lang="en-US" dirty="0"/>
              <a:t>, by focusing on social media accounts, dermatologists can maintain a good online reputation with their clients. </a:t>
            </a:r>
            <a:endParaRPr lang="en-US" dirty="0" smtClean="0"/>
          </a:p>
          <a:p>
            <a:r>
              <a:rPr lang="en-US" dirty="0" smtClean="0"/>
              <a:t>Additionally</a:t>
            </a:r>
            <a:r>
              <a:rPr lang="en-US" dirty="0"/>
              <a:t>, the sites provide dermatologists with the potential of reaching out to a large number of people with low marketing costs. </a:t>
            </a:r>
            <a:endParaRPr lang="en-US" dirty="0" smtClean="0"/>
          </a:p>
          <a:p>
            <a:r>
              <a:rPr lang="en-US" dirty="0" smtClean="0"/>
              <a:t>As </a:t>
            </a:r>
            <a:r>
              <a:rPr lang="en-US" dirty="0"/>
              <a:t>compared to other methods of advertising social networks require less time, money, and effort. </a:t>
            </a:r>
            <a:endParaRPr lang="en-US" dirty="0" smtClean="0"/>
          </a:p>
          <a:p>
            <a:r>
              <a:rPr lang="en-US" dirty="0" smtClean="0"/>
              <a:t>Moreover</a:t>
            </a:r>
            <a:r>
              <a:rPr lang="en-US" dirty="0"/>
              <a:t>, active social media sites help dermatologists develop new connections to promote their practice. </a:t>
            </a:r>
            <a:endParaRPr lang="en-US" dirty="0" smtClean="0"/>
          </a:p>
          <a:p>
            <a:r>
              <a:rPr lang="en-US" dirty="0" smtClean="0"/>
              <a:t>It </a:t>
            </a:r>
            <a:r>
              <a:rPr lang="en-US" dirty="0"/>
              <a:t>could also result in opportunities for community sponsorships and invitations. </a:t>
            </a:r>
            <a:endParaRPr lang="en-US" dirty="0" smtClean="0"/>
          </a:p>
          <a:p>
            <a:r>
              <a:rPr lang="en-US" dirty="0" smtClean="0"/>
              <a:t>Social </a:t>
            </a:r>
            <a:r>
              <a:rPr lang="en-US" dirty="0"/>
              <a:t>media offers potential tools for education and making conversations between care providers and patients. </a:t>
            </a:r>
            <a:endParaRPr lang="en-US" dirty="0" smtClean="0"/>
          </a:p>
          <a:p>
            <a:r>
              <a:rPr lang="en-US" dirty="0" smtClean="0"/>
              <a:t>There </a:t>
            </a:r>
            <a:r>
              <a:rPr lang="en-US" dirty="0"/>
              <a:t>are several groups in online communities like </a:t>
            </a:r>
            <a:r>
              <a:rPr lang="en-US" dirty="0" err="1"/>
              <a:t>Reddit</a:t>
            </a:r>
            <a:r>
              <a:rPr lang="en-US" dirty="0"/>
              <a:t> that connect people with the same interests globally. </a:t>
            </a:r>
            <a:endParaRPr lang="en-US" dirty="0" smtClean="0"/>
          </a:p>
          <a:p>
            <a:r>
              <a:rPr lang="en-US" dirty="0" smtClean="0"/>
              <a:t>Moreover</a:t>
            </a:r>
            <a:r>
              <a:rPr lang="en-US" dirty="0"/>
              <a:t>, social media sites help people to locate professionals related to dermatology care using significant terms like dermatology academy and dermatology networks.</a:t>
            </a:r>
          </a:p>
          <a:p>
            <a:endParaRPr lang="en-US" dirty="0"/>
          </a:p>
        </p:txBody>
      </p:sp>
    </p:spTree>
    <p:extLst>
      <p:ext uri="{BB962C8B-B14F-4D97-AF65-F5344CB8AC3E}">
        <p14:creationId xmlns:p14="http://schemas.microsoft.com/office/powerpoint/2010/main" val="198612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p:txBody>
          <a:bodyPr>
            <a:normAutofit fontScale="70000" lnSpcReduction="20000"/>
          </a:bodyPr>
          <a:lstStyle/>
          <a:p>
            <a:r>
              <a:rPr lang="en-US" dirty="0"/>
              <a:t>Social media usually provide different opportunities for companies and employees to advertise and publish their opinions without necessarily having an editor. </a:t>
            </a:r>
            <a:endParaRPr lang="en-US" dirty="0" smtClean="0"/>
          </a:p>
          <a:p>
            <a:r>
              <a:rPr lang="en-US" dirty="0" smtClean="0"/>
              <a:t>Social </a:t>
            </a:r>
            <a:r>
              <a:rPr lang="en-US" dirty="0"/>
              <a:t>media is acknowledged as a powerful platform to educate and inform clients and also help them to make safe and smarter choices. </a:t>
            </a:r>
            <a:endParaRPr lang="en-US" dirty="0" smtClean="0"/>
          </a:p>
          <a:p>
            <a:r>
              <a:rPr lang="en-US" dirty="0" smtClean="0"/>
              <a:t>One </a:t>
            </a:r>
            <a:r>
              <a:rPr lang="en-US" dirty="0"/>
              <a:t>of the common ethical dilemmas in social media sites regarding skincare products is the spread of unreliable and incorrect medical information. </a:t>
            </a:r>
            <a:endParaRPr lang="en-US" dirty="0" smtClean="0"/>
          </a:p>
          <a:p>
            <a:r>
              <a:rPr lang="en-US" dirty="0" smtClean="0"/>
              <a:t>The </a:t>
            </a:r>
            <a:r>
              <a:rPr lang="en-US" dirty="0"/>
              <a:t>majority of medical information on skincare products does not have verified credentials. </a:t>
            </a:r>
            <a:endParaRPr lang="en-US" dirty="0" smtClean="0"/>
          </a:p>
          <a:p>
            <a:r>
              <a:rPr lang="en-US" dirty="0" smtClean="0"/>
              <a:t>Ethical </a:t>
            </a:r>
            <a:r>
              <a:rPr lang="en-US" dirty="0"/>
              <a:t>dilemmas in dermatology are linked to consultation ethics because of counseling and prescriptions. </a:t>
            </a:r>
            <a:endParaRPr lang="en-US" dirty="0" smtClean="0"/>
          </a:p>
          <a:p>
            <a:r>
              <a:rPr lang="en-US" dirty="0" smtClean="0"/>
              <a:t>Individuals </a:t>
            </a:r>
            <a:r>
              <a:rPr lang="en-US" dirty="0"/>
              <a:t>seeking skincare are exposed to ideal bodies depicted through social media sites which are reflected in the demands and choice of treatment. </a:t>
            </a:r>
            <a:endParaRPr lang="en-US" dirty="0" smtClean="0"/>
          </a:p>
          <a:p>
            <a:r>
              <a:rPr lang="en-US" dirty="0" smtClean="0"/>
              <a:t>Dermatologists </a:t>
            </a:r>
            <a:r>
              <a:rPr lang="en-US" dirty="0"/>
              <a:t>have advised patients to be careful about misleading information from social media users without necessarily looking at large followers. </a:t>
            </a:r>
            <a:endParaRPr lang="en-US" dirty="0" smtClean="0"/>
          </a:p>
          <a:p>
            <a:r>
              <a:rPr lang="en-US" dirty="0" smtClean="0"/>
              <a:t>Therefore</a:t>
            </a:r>
            <a:r>
              <a:rPr lang="en-US" dirty="0"/>
              <a:t>, patients should check the clinical experience and educational background of people posting on social media platforms. </a:t>
            </a:r>
          </a:p>
        </p:txBody>
      </p:sp>
    </p:spTree>
    <p:extLst>
      <p:ext uri="{BB962C8B-B14F-4D97-AF65-F5344CB8AC3E}">
        <p14:creationId xmlns:p14="http://schemas.microsoft.com/office/powerpoint/2010/main" val="2019460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err="1"/>
              <a:t>Albeshri</a:t>
            </a:r>
            <a:r>
              <a:rPr lang="en-US" dirty="0"/>
              <a:t>, M., </a:t>
            </a:r>
            <a:r>
              <a:rPr lang="en-US" dirty="0" err="1"/>
              <a:t>Ru'aa</a:t>
            </a:r>
            <a:r>
              <a:rPr lang="en-US" dirty="0"/>
              <a:t> </a:t>
            </a:r>
            <a:r>
              <a:rPr lang="en-US" dirty="0" err="1"/>
              <a:t>Alharithy</a:t>
            </a:r>
            <a:r>
              <a:rPr lang="en-US" dirty="0"/>
              <a:t>, S. A., </a:t>
            </a:r>
            <a:r>
              <a:rPr lang="en-US" dirty="0" err="1"/>
              <a:t>Alluhayyan</a:t>
            </a:r>
            <a:r>
              <a:rPr lang="en-US" dirty="0"/>
              <a:t>, O. B., &amp; </a:t>
            </a:r>
            <a:r>
              <a:rPr lang="en-US" dirty="0" err="1"/>
              <a:t>Farhat</a:t>
            </a:r>
            <a:r>
              <a:rPr lang="en-US" dirty="0"/>
              <a:t>, A. M. (2020). The Influence of Modern Social Media on Dermatologist Selection by Patients. </a:t>
            </a:r>
            <a:r>
              <a:rPr lang="en-US" i="1" dirty="0" err="1"/>
              <a:t>Cureus</a:t>
            </a:r>
            <a:r>
              <a:rPr lang="en-US" dirty="0"/>
              <a:t>, </a:t>
            </a:r>
            <a:r>
              <a:rPr lang="en-US" i="1" dirty="0"/>
              <a:t>12</a:t>
            </a:r>
            <a:r>
              <a:rPr lang="en-US" dirty="0"/>
              <a:t>(12).</a:t>
            </a:r>
          </a:p>
          <a:p>
            <a:r>
              <a:rPr lang="en-US" dirty="0"/>
              <a:t>De La Garza, H., </a:t>
            </a:r>
            <a:r>
              <a:rPr lang="en-US" dirty="0" err="1"/>
              <a:t>Maymone</a:t>
            </a:r>
            <a:r>
              <a:rPr lang="en-US" dirty="0"/>
              <a:t>, M. B., &amp; </a:t>
            </a:r>
            <a:r>
              <a:rPr lang="en-US" dirty="0" err="1"/>
              <a:t>Vashi</a:t>
            </a:r>
            <a:r>
              <a:rPr lang="en-US" dirty="0"/>
              <a:t>, N. A. (2021). Impact of Social Media on Skin Cancer Prevention. </a:t>
            </a:r>
            <a:r>
              <a:rPr lang="en-US" i="1" dirty="0"/>
              <a:t>International journal of environmental research and public health</a:t>
            </a:r>
            <a:r>
              <a:rPr lang="en-US" dirty="0"/>
              <a:t>, </a:t>
            </a:r>
            <a:r>
              <a:rPr lang="en-US" i="1" dirty="0"/>
              <a:t>18</a:t>
            </a:r>
            <a:r>
              <a:rPr lang="en-US" dirty="0"/>
              <a:t>(9), 5002.</a:t>
            </a:r>
          </a:p>
          <a:p>
            <a:r>
              <a:rPr lang="en-US" dirty="0"/>
              <a:t>Laughter, M. R., </a:t>
            </a:r>
            <a:r>
              <a:rPr lang="en-US" dirty="0" err="1"/>
              <a:t>Zangara</a:t>
            </a:r>
            <a:r>
              <a:rPr lang="en-US" dirty="0"/>
              <a:t>, T., </a:t>
            </a:r>
            <a:r>
              <a:rPr lang="en-US" dirty="0" err="1"/>
              <a:t>Maymone</a:t>
            </a:r>
            <a:r>
              <a:rPr lang="en-US" dirty="0"/>
              <a:t>, M. B., Rundle, C. W., </a:t>
            </a:r>
            <a:r>
              <a:rPr lang="en-US" dirty="0" err="1"/>
              <a:t>Dunnick</a:t>
            </a:r>
            <a:r>
              <a:rPr lang="en-US" dirty="0"/>
              <a:t>, C. A., Hugh, J. M., ... &amp; </a:t>
            </a:r>
            <a:r>
              <a:rPr lang="en-US" dirty="0" err="1"/>
              <a:t>Dellavalle</a:t>
            </a:r>
            <a:r>
              <a:rPr lang="en-US" dirty="0"/>
              <a:t>, R. P. (2020). Social media use in dermatology. </a:t>
            </a:r>
            <a:r>
              <a:rPr lang="en-US" i="1" dirty="0" err="1"/>
              <a:t>Dermatologica</a:t>
            </a:r>
            <a:r>
              <a:rPr lang="en-US" i="1" dirty="0"/>
              <a:t> </a:t>
            </a:r>
            <a:r>
              <a:rPr lang="en-US" i="1" dirty="0" err="1"/>
              <a:t>Sinica</a:t>
            </a:r>
            <a:r>
              <a:rPr lang="en-US" dirty="0"/>
              <a:t>, </a:t>
            </a:r>
            <a:r>
              <a:rPr lang="en-US" i="1" dirty="0"/>
              <a:t>38</a:t>
            </a:r>
            <a:r>
              <a:rPr lang="en-US" dirty="0"/>
              <a:t>(1), 28.</a:t>
            </a:r>
          </a:p>
          <a:p>
            <a:r>
              <a:rPr lang="en-US" dirty="0"/>
              <a:t>Nguyen, S. H., Vu, G. T., Nguyen, L. H., Nguyen, C. T., Le, T. H. T., Tran, T. H., ... &amp; Ho, R. C. (2020). Understanding social media use and engagement among dermatology patients to inform dermatological prevention and care in Vietnam: Cross-sectional study. </a:t>
            </a:r>
            <a:r>
              <a:rPr lang="en-US" i="1" dirty="0" err="1"/>
              <a:t>jmir</a:t>
            </a:r>
            <a:r>
              <a:rPr lang="en-US" i="1" dirty="0"/>
              <a:t> dermatology</a:t>
            </a:r>
            <a:r>
              <a:rPr lang="en-US" dirty="0"/>
              <a:t>, </a:t>
            </a:r>
            <a:r>
              <a:rPr lang="en-US" i="1" dirty="0"/>
              <a:t>3</a:t>
            </a:r>
            <a:r>
              <a:rPr lang="en-US" dirty="0"/>
              <a:t>(1), e13424.</a:t>
            </a:r>
          </a:p>
          <a:p>
            <a:r>
              <a:rPr lang="en-US" dirty="0"/>
              <a:t>Pant, H., &amp; Pandey, K. (2016). Dermatologist in the era of social media: challenges and solutions. </a:t>
            </a:r>
            <a:r>
              <a:rPr lang="en-US" i="1" dirty="0"/>
              <a:t>Indian Journal of Clinical and Experimental Dermatology</a:t>
            </a:r>
            <a:r>
              <a:rPr lang="en-US" dirty="0"/>
              <a:t>, </a:t>
            </a:r>
            <a:r>
              <a:rPr lang="en-US" i="1" dirty="0"/>
              <a:t>2</a:t>
            </a:r>
            <a:r>
              <a:rPr lang="en-US" dirty="0"/>
              <a:t>(4), 137-139.</a:t>
            </a:r>
          </a:p>
          <a:p>
            <a:r>
              <a:rPr lang="en-US" dirty="0"/>
              <a:t>Reddy, A. (2021). Skincare in Social Media: Analyzing Prominent Themes in Online Dermatologic Discussions. </a:t>
            </a:r>
            <a:r>
              <a:rPr lang="en-US" i="1" dirty="0" err="1"/>
              <a:t>Cureus</a:t>
            </a:r>
            <a:r>
              <a:rPr lang="en-US" dirty="0"/>
              <a:t>, </a:t>
            </a:r>
            <a:r>
              <a:rPr lang="en-US" i="1" dirty="0"/>
              <a:t>13</a:t>
            </a:r>
            <a:r>
              <a:rPr lang="en-US" dirty="0"/>
              <a:t>(5).</a:t>
            </a:r>
          </a:p>
          <a:p>
            <a:pPr marL="0" indent="0">
              <a:buNone/>
            </a:pPr>
            <a:endParaRPr lang="en-US" dirty="0"/>
          </a:p>
        </p:txBody>
      </p:sp>
    </p:spTree>
    <p:extLst>
      <p:ext uri="{BB962C8B-B14F-4D97-AF65-F5344CB8AC3E}">
        <p14:creationId xmlns:p14="http://schemas.microsoft.com/office/powerpoint/2010/main" val="1227760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Controversial issues in Skincare and Dermatology on Social Media</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In the last years, online dermatology has been developed significantly</a:t>
            </a:r>
            <a:r>
              <a:rPr lang="en-US" dirty="0" smtClean="0"/>
              <a:t>.</a:t>
            </a:r>
          </a:p>
          <a:p>
            <a:r>
              <a:rPr lang="en-US" dirty="0" smtClean="0"/>
              <a:t> </a:t>
            </a:r>
            <a:r>
              <a:rPr lang="en-US" dirty="0"/>
              <a:t>One of the emerging issues is the relationship between dermatology and social media advertisements</a:t>
            </a:r>
            <a:r>
              <a:rPr lang="en-US" dirty="0" smtClean="0"/>
              <a:t>.</a:t>
            </a:r>
          </a:p>
          <a:p>
            <a:r>
              <a:rPr lang="en-US" dirty="0" smtClean="0"/>
              <a:t> Platforms </a:t>
            </a:r>
            <a:r>
              <a:rPr lang="en-US" dirty="0"/>
              <a:t>like Instagram and Facebook are used frequently by patients to seek health support and advice, but literacy in online dermatology tends to combat misinformation (Reddy, 2021). </a:t>
            </a:r>
            <a:endParaRPr lang="en-US" dirty="0" smtClean="0"/>
          </a:p>
          <a:p>
            <a:r>
              <a:rPr lang="en-US" dirty="0" smtClean="0"/>
              <a:t>For </a:t>
            </a:r>
            <a:r>
              <a:rPr lang="en-US" dirty="0"/>
              <a:t>example, the majority of skincare addictions are posted on social media sites which affect the relationship between consumers and manufacturers</a:t>
            </a:r>
            <a:r>
              <a:rPr lang="en-US" dirty="0" smtClean="0"/>
              <a:t>.</a:t>
            </a:r>
          </a:p>
          <a:p>
            <a:r>
              <a:rPr lang="en-US" dirty="0" smtClean="0"/>
              <a:t> </a:t>
            </a:r>
            <a:r>
              <a:rPr lang="en-US" dirty="0"/>
              <a:t>According to Pant &amp; Pandey (2016), dermatologists involved in treating cosmetic and medical conditions raise exceptional </a:t>
            </a:r>
            <a:r>
              <a:rPr lang="en-US" dirty="0" smtClean="0"/>
              <a:t>ethical </a:t>
            </a:r>
            <a:r>
              <a:rPr lang="en-US" dirty="0"/>
              <a:t>considerations to balance between advertising potentials in social media </a:t>
            </a:r>
            <a:r>
              <a:rPr lang="en-US" dirty="0" smtClean="0"/>
              <a:t>platforms</a:t>
            </a:r>
            <a:r>
              <a:rPr lang="en-US" dirty="0" smtClean="0"/>
              <a:t> </a:t>
            </a:r>
            <a:r>
              <a:rPr lang="en-US" dirty="0"/>
              <a:t>and the duty of protecting patient’s confidentiality.</a:t>
            </a:r>
          </a:p>
          <a:p>
            <a:endParaRPr lang="en-US" dirty="0"/>
          </a:p>
        </p:txBody>
      </p:sp>
      <p:pic>
        <p:nvPicPr>
          <p:cNvPr id="4" name="Picture 3"/>
          <p:cNvPicPr>
            <a:picLocks noChangeAspect="1"/>
          </p:cNvPicPr>
          <p:nvPr/>
        </p:nvPicPr>
        <p:blipFill>
          <a:blip r:embed="rId3"/>
          <a:stretch>
            <a:fillRect/>
          </a:stretch>
        </p:blipFill>
        <p:spPr>
          <a:xfrm>
            <a:off x="9916367" y="2603500"/>
            <a:ext cx="2275633" cy="1866900"/>
          </a:xfrm>
          <a:prstGeom prst="rect">
            <a:avLst/>
          </a:prstGeom>
        </p:spPr>
      </p:pic>
    </p:spTree>
    <p:extLst>
      <p:ext uri="{BB962C8B-B14F-4D97-AF65-F5344CB8AC3E}">
        <p14:creationId xmlns:p14="http://schemas.microsoft.com/office/powerpoint/2010/main" val="268198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Controversial issues in Skincare and Dermatology on Social Media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The posts made on social media about skin care cannot be compared to a complete physical examination. </a:t>
            </a:r>
            <a:endParaRPr lang="en-US" dirty="0" smtClean="0"/>
          </a:p>
          <a:p>
            <a:r>
              <a:rPr lang="en-US" dirty="0" smtClean="0"/>
              <a:t>Notably</a:t>
            </a:r>
            <a:r>
              <a:rPr lang="en-US" dirty="0"/>
              <a:t>, diagnosis in skincare is based on the distribution and morphology of lesions. </a:t>
            </a:r>
            <a:endParaRPr lang="en-US" dirty="0" smtClean="0"/>
          </a:p>
          <a:p>
            <a:r>
              <a:rPr lang="en-US" dirty="0" smtClean="0"/>
              <a:t>Therefore</a:t>
            </a:r>
            <a:r>
              <a:rPr lang="en-US" dirty="0"/>
              <a:t>, pictures posted on social media platforms lower the quality to evaluate morphology and making judgments towards the distribution of lesions resulting in misdiagnoses (Pant &amp; Pandey, 2016). </a:t>
            </a:r>
          </a:p>
        </p:txBody>
      </p:sp>
    </p:spTree>
    <p:extLst>
      <p:ext uri="{BB962C8B-B14F-4D97-AF65-F5344CB8AC3E}">
        <p14:creationId xmlns:p14="http://schemas.microsoft.com/office/powerpoint/2010/main" val="233751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Controversial issues in Skincare and Dermatology on Social Media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Additionally, photographs that are posted through personal social networking sites threaten the therapeutic relationship.  </a:t>
            </a:r>
            <a:endParaRPr lang="en-US" dirty="0" smtClean="0"/>
          </a:p>
          <a:p>
            <a:r>
              <a:rPr lang="en-US" dirty="0" smtClean="0"/>
              <a:t>Privacy </a:t>
            </a:r>
            <a:r>
              <a:rPr lang="en-US" dirty="0"/>
              <a:t>settings in dermatology should be set in ways to facilitate networks and limits exposure of information. </a:t>
            </a:r>
            <a:endParaRPr lang="en-US" dirty="0" smtClean="0"/>
          </a:p>
          <a:p>
            <a:r>
              <a:rPr lang="en-US" dirty="0" smtClean="0"/>
              <a:t>Publicly </a:t>
            </a:r>
            <a:r>
              <a:rPr lang="en-US" dirty="0"/>
              <a:t>posting status and photographs of the specific patient as one way of releasing frustrations are not ethically justifiable despite the lack of identifying details.</a:t>
            </a:r>
          </a:p>
          <a:p>
            <a:endParaRPr lang="en-US" dirty="0"/>
          </a:p>
        </p:txBody>
      </p:sp>
    </p:spTree>
    <p:extLst>
      <p:ext uri="{BB962C8B-B14F-4D97-AF65-F5344CB8AC3E}">
        <p14:creationId xmlns:p14="http://schemas.microsoft.com/office/powerpoint/2010/main" val="249983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Controversial issues in Skincare and Dermatology on Social Media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Social media is considered the fastest way of receiving information. </a:t>
            </a:r>
            <a:endParaRPr lang="en-US" dirty="0" smtClean="0"/>
          </a:p>
          <a:p>
            <a:r>
              <a:rPr lang="en-US" dirty="0" smtClean="0"/>
              <a:t>In the </a:t>
            </a:r>
            <a:r>
              <a:rPr lang="en-US" dirty="0"/>
              <a:t>last years, there have been several dermatology groups that are open to anybody comment and make posts.  </a:t>
            </a:r>
            <a:endParaRPr lang="en-US" dirty="0" smtClean="0"/>
          </a:p>
          <a:p>
            <a:r>
              <a:rPr lang="en-US" dirty="0" smtClean="0"/>
              <a:t>As </a:t>
            </a:r>
            <a:r>
              <a:rPr lang="en-US" dirty="0"/>
              <a:t>a result, incompetent individuals may begin to treat patients with skin diseases by watching online videos. </a:t>
            </a:r>
          </a:p>
        </p:txBody>
      </p:sp>
    </p:spTree>
    <p:extLst>
      <p:ext uri="{BB962C8B-B14F-4D97-AF65-F5344CB8AC3E}">
        <p14:creationId xmlns:p14="http://schemas.microsoft.com/office/powerpoint/2010/main" val="147318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Controversial issues in Skincare and Dermatology on Social Media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L</a:t>
            </a:r>
            <a:r>
              <a:rPr lang="en-US" dirty="0" smtClean="0"/>
              <a:t>ack </a:t>
            </a:r>
            <a:r>
              <a:rPr lang="en-US" dirty="0"/>
              <a:t>of medico-legal and ethical regulations in social media sites may lead to the advertisement of false claims and misrepresentation of credentials (</a:t>
            </a:r>
            <a:r>
              <a:rPr lang="en-US" dirty="0" err="1"/>
              <a:t>Albeshri</a:t>
            </a:r>
            <a:r>
              <a:rPr lang="en-US" dirty="0"/>
              <a:t> et al., 2020). </a:t>
            </a:r>
            <a:endParaRPr lang="en-US" dirty="0" smtClean="0"/>
          </a:p>
          <a:p>
            <a:r>
              <a:rPr lang="en-US" dirty="0" smtClean="0"/>
              <a:t>Ethical </a:t>
            </a:r>
            <a:r>
              <a:rPr lang="en-US" dirty="0"/>
              <a:t>dilemmas in dermatology are linked to consultation ethics because of counseling and prescriptions. </a:t>
            </a:r>
            <a:endParaRPr lang="en-US" dirty="0" smtClean="0"/>
          </a:p>
          <a:p>
            <a:r>
              <a:rPr lang="en-US" dirty="0" smtClean="0"/>
              <a:t>Individuals </a:t>
            </a:r>
            <a:r>
              <a:rPr lang="en-US" dirty="0"/>
              <a:t>seeking skincare are exposed to ideal bodies depicted through social media sites which are reflected in the demands and choice of treatment.</a:t>
            </a:r>
          </a:p>
          <a:p>
            <a:endParaRPr lang="en-US" dirty="0"/>
          </a:p>
        </p:txBody>
      </p:sp>
    </p:spTree>
    <p:extLst>
      <p:ext uri="{BB962C8B-B14F-4D97-AF65-F5344CB8AC3E}">
        <p14:creationId xmlns:p14="http://schemas.microsoft.com/office/powerpoint/2010/main" val="183367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Controversial issues in Skincare and Dermatology on Social Media</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a:t>Professionalism is a growing concern with the increasing use of social media sites. </a:t>
            </a:r>
            <a:endParaRPr lang="en-US" dirty="0" smtClean="0"/>
          </a:p>
          <a:p>
            <a:r>
              <a:rPr lang="en-US" dirty="0" smtClean="0"/>
              <a:t>There </a:t>
            </a:r>
            <a:r>
              <a:rPr lang="en-US" dirty="0"/>
              <a:t>are several ethical and legal considerations for dermatologists to consider while engaging their patients through social media platforms. </a:t>
            </a:r>
            <a:endParaRPr lang="en-US" dirty="0" smtClean="0"/>
          </a:p>
          <a:p>
            <a:r>
              <a:rPr lang="en-US" dirty="0" smtClean="0"/>
              <a:t>For </a:t>
            </a:r>
            <a:r>
              <a:rPr lang="en-US" dirty="0"/>
              <a:t>instance, dermatologists have some reservations about providing suggestions and comments due to inadequate information in social media</a:t>
            </a:r>
            <a:r>
              <a:rPr lang="en-US" dirty="0" smtClean="0"/>
              <a:t>.</a:t>
            </a:r>
          </a:p>
          <a:p>
            <a:r>
              <a:rPr lang="en-US" dirty="0" smtClean="0"/>
              <a:t> </a:t>
            </a:r>
            <a:r>
              <a:rPr lang="en-US" dirty="0"/>
              <a:t>Additionally, ethical and legal dilemmas may rise since more physicians engage in social media platforms and gather a large following (Laughter et al., .2020). </a:t>
            </a:r>
            <a:endParaRPr lang="en-US" dirty="0" smtClean="0"/>
          </a:p>
          <a:p>
            <a:r>
              <a:rPr lang="en-US" dirty="0" smtClean="0"/>
              <a:t>Ethical </a:t>
            </a:r>
            <a:r>
              <a:rPr lang="en-US" dirty="0"/>
              <a:t>issues in skincare are linked with uptake and provision of cosmetic procedures that arise due to social factors involving users, providers, and practitioners while promoting products. </a:t>
            </a:r>
          </a:p>
          <a:p>
            <a:endParaRPr lang="en-US" dirty="0"/>
          </a:p>
        </p:txBody>
      </p:sp>
      <p:pic>
        <p:nvPicPr>
          <p:cNvPr id="4" name="Picture 3"/>
          <p:cNvPicPr>
            <a:picLocks noChangeAspect="1"/>
          </p:cNvPicPr>
          <p:nvPr/>
        </p:nvPicPr>
        <p:blipFill>
          <a:blip r:embed="rId3"/>
          <a:stretch>
            <a:fillRect/>
          </a:stretch>
        </p:blipFill>
        <p:spPr>
          <a:xfrm>
            <a:off x="9525000" y="2387600"/>
            <a:ext cx="2667000" cy="1600200"/>
          </a:xfrm>
          <a:prstGeom prst="rect">
            <a:avLst/>
          </a:prstGeom>
        </p:spPr>
      </p:pic>
    </p:spTree>
    <p:extLst>
      <p:ext uri="{BB962C8B-B14F-4D97-AF65-F5344CB8AC3E}">
        <p14:creationId xmlns:p14="http://schemas.microsoft.com/office/powerpoint/2010/main" val="118505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Controversial issues in Skincare and Dermatology on Social Media</a:t>
            </a:r>
            <a:r>
              <a:rPr lang="en-US" dirty="0" smtClean="0"/>
              <a:t/>
            </a:r>
            <a:br>
              <a:rPr lang="en-US" dirty="0" smtClean="0"/>
            </a:br>
            <a:endParaRPr lang="en-US" dirty="0"/>
          </a:p>
        </p:txBody>
      </p:sp>
      <p:sp>
        <p:nvSpPr>
          <p:cNvPr id="3" name="Content Placeholder 2"/>
          <p:cNvSpPr>
            <a:spLocks noGrp="1"/>
          </p:cNvSpPr>
          <p:nvPr>
            <p:ph idx="1"/>
          </p:nvPr>
        </p:nvSpPr>
        <p:spPr>
          <a:xfrm>
            <a:off x="1154955" y="2603500"/>
            <a:ext cx="7138146" cy="3416300"/>
          </a:xfrm>
        </p:spPr>
        <p:txBody>
          <a:bodyPr>
            <a:normAutofit fontScale="85000" lnSpcReduction="10000"/>
          </a:bodyPr>
          <a:lstStyle/>
          <a:p>
            <a:r>
              <a:rPr lang="en-US" dirty="0"/>
              <a:t>One of the common ethical dilemmas in social media sites regarding skincare products is the spread of unreliable and incorrect medical information. </a:t>
            </a:r>
            <a:endParaRPr lang="en-US" dirty="0" smtClean="0"/>
          </a:p>
          <a:p>
            <a:r>
              <a:rPr lang="en-US" dirty="0" smtClean="0"/>
              <a:t>The </a:t>
            </a:r>
            <a:r>
              <a:rPr lang="en-US" dirty="0"/>
              <a:t>majority of medical information on skin care products does not have verified credentials. </a:t>
            </a:r>
            <a:endParaRPr lang="en-US" dirty="0" smtClean="0"/>
          </a:p>
          <a:p>
            <a:r>
              <a:rPr lang="en-US" dirty="0" smtClean="0"/>
              <a:t>Additionally</a:t>
            </a:r>
            <a:r>
              <a:rPr lang="en-US" dirty="0"/>
              <a:t>, most of the information is unreferenced, incomplete, and usually based on anecdotes. </a:t>
            </a:r>
            <a:endParaRPr lang="en-US" dirty="0" smtClean="0"/>
          </a:p>
          <a:p>
            <a:r>
              <a:rPr lang="en-US" dirty="0" smtClean="0"/>
              <a:t>Therefore</a:t>
            </a:r>
            <a:r>
              <a:rPr lang="en-US" dirty="0"/>
              <a:t>, dermatologists using social media are required to take extra precautions since some of the posts on social media include images of patients where patient's traits may be acknowledged (Laughter et al., </a:t>
            </a:r>
            <a:r>
              <a:rPr lang="en-US" dirty="0" smtClean="0"/>
              <a:t>2020</a:t>
            </a:r>
            <a:r>
              <a:rPr lang="en-US" dirty="0"/>
              <a:t>). </a:t>
            </a:r>
            <a:endParaRPr lang="en-US" dirty="0" smtClean="0"/>
          </a:p>
          <a:p>
            <a:r>
              <a:rPr lang="en-US" dirty="0" smtClean="0"/>
              <a:t>Dermatologists </a:t>
            </a:r>
            <a:r>
              <a:rPr lang="en-US" dirty="0"/>
              <a:t>sometimes do not get patient consent before posting their posts on social media, and this leads to ethical issues.</a:t>
            </a:r>
          </a:p>
          <a:p>
            <a:endParaRPr lang="en-US" dirty="0"/>
          </a:p>
        </p:txBody>
      </p:sp>
      <p:pic>
        <p:nvPicPr>
          <p:cNvPr id="4" name="Picture 3"/>
          <p:cNvPicPr>
            <a:picLocks noChangeAspect="1"/>
          </p:cNvPicPr>
          <p:nvPr/>
        </p:nvPicPr>
        <p:blipFill>
          <a:blip r:embed="rId3"/>
          <a:stretch>
            <a:fillRect/>
          </a:stretch>
        </p:blipFill>
        <p:spPr>
          <a:xfrm>
            <a:off x="8407400" y="2403475"/>
            <a:ext cx="3784600" cy="3616325"/>
          </a:xfrm>
          <a:prstGeom prst="rect">
            <a:avLst/>
          </a:prstGeom>
        </p:spPr>
      </p:pic>
    </p:spTree>
    <p:extLst>
      <p:ext uri="{BB962C8B-B14F-4D97-AF65-F5344CB8AC3E}">
        <p14:creationId xmlns:p14="http://schemas.microsoft.com/office/powerpoint/2010/main" val="3984929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55</TotalTime>
  <Words>4774</Words>
  <Application>Microsoft Office PowerPoint</Application>
  <PresentationFormat>Widescreen</PresentationFormat>
  <Paragraphs>172</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Wingdings 3</vt:lpstr>
      <vt:lpstr>Ion Boardroom</vt:lpstr>
      <vt:lpstr>Ethical Dilemma in Social Media: Dermatology and Skin Care </vt:lpstr>
      <vt:lpstr>Introduction</vt:lpstr>
      <vt:lpstr>Controversial issues in Skincare and Dermatology on Social Media </vt:lpstr>
      <vt:lpstr>Controversial issues in Skincare and Dermatology on Social Media </vt:lpstr>
      <vt:lpstr>Controversial issues in Skincare and Dermatology on Social Media </vt:lpstr>
      <vt:lpstr>Controversial issues in Skincare and Dermatology on Social Media </vt:lpstr>
      <vt:lpstr>Controversial issues in Skincare and Dermatology on Social Media </vt:lpstr>
      <vt:lpstr>Controversial issues in Skincare and Dermatology on Social Media </vt:lpstr>
      <vt:lpstr>Controversial issues in Skincare and Dermatology on Social Media </vt:lpstr>
      <vt:lpstr>Can all people post and give dermatology advice, even those not in the field? </vt:lpstr>
      <vt:lpstr>Can all people post and give dermatology advice, even those not in the field? </vt:lpstr>
      <vt:lpstr>Can all people post and give dermatology advice, even those not in the field? </vt:lpstr>
      <vt:lpstr>Can all people post and give dermatology advice, even those not in the field? </vt:lpstr>
      <vt:lpstr>How to use Social Media in Dermatology and Skin Care </vt:lpstr>
      <vt:lpstr>How to use Social Media in Dermatology and Skin Care </vt:lpstr>
      <vt:lpstr>How to use Social Media in Dermatology and Skin Care </vt:lpstr>
      <vt:lpstr>How to use Social Media in Dermatology and Skin Care </vt:lpstr>
      <vt:lpstr>How to use Social Media in Dermatology and Skin Care </vt:lpstr>
      <vt:lpstr>How to use Social Media in Dermatology and Skin Care </vt:lpstr>
      <vt:lpstr>How to use Social Media in Dermatology and Skin Care </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Dilemma in Social Media </dc:title>
  <dc:creator>user</dc:creator>
  <cp:lastModifiedBy>user</cp:lastModifiedBy>
  <cp:revision>41</cp:revision>
  <dcterms:created xsi:type="dcterms:W3CDTF">2021-07-27T04:13:56Z</dcterms:created>
  <dcterms:modified xsi:type="dcterms:W3CDTF">2021-07-27T05:09:45Z</dcterms:modified>
</cp:coreProperties>
</file>